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0"/>
  </p:notesMasterIdLst>
  <p:sldIdLst>
    <p:sldId id="1663" r:id="rId3"/>
    <p:sldId id="1686" r:id="rId4"/>
    <p:sldId id="1684" r:id="rId5"/>
    <p:sldId id="1685" r:id="rId6"/>
    <p:sldId id="1687" r:id="rId7"/>
    <p:sldId id="1690" r:id="rId8"/>
    <p:sldId id="1691" r:id="rId9"/>
    <p:sldId id="1692" r:id="rId10"/>
    <p:sldId id="1693" r:id="rId11"/>
    <p:sldId id="1694" r:id="rId12"/>
    <p:sldId id="1695" r:id="rId13"/>
    <p:sldId id="1696" r:id="rId14"/>
    <p:sldId id="1697" r:id="rId15"/>
    <p:sldId id="1698" r:id="rId16"/>
    <p:sldId id="1699" r:id="rId17"/>
    <p:sldId id="1700" r:id="rId18"/>
    <p:sldId id="166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4" autoAdjust="0"/>
    <p:restoredTop sz="94660"/>
  </p:normalViewPr>
  <p:slideViewPr>
    <p:cSldViewPr snapToObjects="1">
      <p:cViewPr varScale="1">
        <p:scale>
          <a:sx n="81" d="100"/>
          <a:sy n="81" d="100"/>
        </p:scale>
        <p:origin x="384" y="96"/>
      </p:cViewPr>
      <p:guideLst>
        <p:guide orient="horz" pos="2160"/>
        <p:guide pos="28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2475"/>
            <a:ext cx="4572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CN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zh-CN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CN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71A7C4C-AE56-4A39-A323-6B21668967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3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2475"/>
            <a:ext cx="4391025" cy="3294063"/>
          </a:xfrm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15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18A20E-D800-4D0B-B783-EB1907CF394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9318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D62522-F966-48FB-A85F-B4878B5253B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444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A5C8A5-B50D-4515-B2AE-6C12FFEEF64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1148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66900"/>
            <a:ext cx="7772400" cy="1438275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550" y="3522663"/>
            <a:ext cx="6400800" cy="1058862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2CA38B-57ED-47AF-8258-DE8349AF669D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A1037-C08B-4BE9-AB7E-6F80CD299B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23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CF4DE-DE39-46CF-A67B-3017BFB50D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98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855788"/>
            <a:ext cx="40386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86288" y="1855788"/>
            <a:ext cx="40386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7578-D41F-498A-A405-B8D8BB1C9E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8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CA2F-6342-4DB6-A878-3EFF0BB805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1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A06E8-9FF4-4915-A644-43B8FC3A7A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34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802B1-5E98-44CA-B971-05D2995DD0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995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B7F2F-FE48-4BB3-901A-DE1F8B6797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14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9BD3A-8C1C-4883-AF65-0DCED424579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37066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E4681-285A-46F8-A40E-7D2DD5B9AC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412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6D82-D5AA-46F6-85FE-1FA6FB1CC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986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7488" y="776288"/>
            <a:ext cx="2057400" cy="5389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776288"/>
            <a:ext cx="6019800" cy="5389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D61A-0746-4DE7-9CD8-EEF198788C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1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9E435-C4B9-4F52-8715-796DC23AEC7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168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7DE66-8EA7-4EF3-B5CE-F03AEB04707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2600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095010-6B5C-4BC3-A99E-1BAE61ADA70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1024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8D59B-087A-4996-86B3-A16BF6EF1A7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023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95E66-677A-4181-9622-1D0C762BDF4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436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40C2F9-E532-4AE4-A5B2-044F85D2F3D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9864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628C60-439C-4983-A631-FBF56FE82F7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301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华图教育模板-0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49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FFD847B-9548-418E-B0AE-5DE85C58DAD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76288"/>
            <a:ext cx="82105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55788"/>
            <a:ext cx="8229600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16C82D4-BF1F-43F8-BA33-F03E71CD60E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anose="020F070403050403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436510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0" dirty="0" smtClean="0">
                <a:solidFill>
                  <a:srgbClr val="002060"/>
                </a:solidFill>
                <a:effectLst>
                  <a:outerShdw blurRad="152400" dist="76200" dir="4800000" sx="101000" sy="101000" algn="tl" rotWithShape="0">
                    <a:prstClr val="black">
                      <a:alpha val="39000"/>
                    </a:prstClr>
                  </a:outerShdw>
                </a:effectLst>
                <a:latin typeface="经典特宋简" panose="02010609010101010101" pitchFamily="49" charset="-122"/>
                <a:ea typeface="经典特宋简" panose="02010609010101010101" pitchFamily="49" charset="-122"/>
                <a:cs typeface="经典特宋简" panose="02010609010101010101" pitchFamily="49" charset="-122"/>
              </a:rPr>
              <a:t>2014</a:t>
            </a:r>
            <a:r>
              <a:rPr lang="zh-CN" altLang="en-US" sz="4400" b="0" dirty="0" smtClean="0">
                <a:solidFill>
                  <a:srgbClr val="002060"/>
                </a:solidFill>
                <a:effectLst>
                  <a:outerShdw blurRad="152400" dist="76200" dir="4800000" sx="101000" sy="101000" algn="tl" rotWithShape="0">
                    <a:prstClr val="black">
                      <a:alpha val="39000"/>
                    </a:prstClr>
                  </a:outerShdw>
                </a:effectLst>
                <a:latin typeface="经典特宋简" panose="02010609010101010101" pitchFamily="49" charset="-122"/>
                <a:ea typeface="经典特宋简" panose="02010609010101010101" pitchFamily="49" charset="-122"/>
                <a:cs typeface="经典特宋简" panose="02010609010101010101" pitchFamily="49" charset="-122"/>
              </a:rPr>
              <a:t>浙江省</a:t>
            </a:r>
            <a:r>
              <a:rPr lang="zh-CN" altLang="en-US" sz="4400" b="0" dirty="0" smtClean="0">
                <a:solidFill>
                  <a:srgbClr val="002060"/>
                </a:solidFill>
                <a:effectLst>
                  <a:outerShdw blurRad="152400" dist="76200" dir="4800000" sx="101000" sy="101000" algn="tl" rotWithShape="0">
                    <a:prstClr val="black">
                      <a:alpha val="39000"/>
                    </a:prstClr>
                  </a:outerShdw>
                </a:effectLst>
                <a:latin typeface="经典特宋简" panose="02010609010101010101" pitchFamily="49" charset="-122"/>
                <a:ea typeface="经典特宋简" panose="02010609010101010101" pitchFamily="49" charset="-122"/>
                <a:cs typeface="经典特宋简" panose="02010609010101010101" pitchFamily="49" charset="-122"/>
              </a:rPr>
              <a:t>考选报技巧和备考指导</a:t>
            </a:r>
            <a:endParaRPr lang="zh-CN" altLang="en-US" sz="4400" b="0" dirty="0">
              <a:solidFill>
                <a:srgbClr val="002060"/>
              </a:solidFill>
              <a:effectLst>
                <a:outerShdw blurRad="152400" dist="76200" dir="4800000" sx="101000" sy="101000" algn="tl" rotWithShape="0">
                  <a:prstClr val="black">
                    <a:alpha val="39000"/>
                  </a:prstClr>
                </a:outerShdw>
              </a:effectLst>
              <a:latin typeface="经典特宋简" panose="02010609010101010101" pitchFamily="49" charset="-122"/>
              <a:ea typeface="经典特宋简" panose="02010609010101010101" pitchFamily="49" charset="-122"/>
              <a:cs typeface="经典特宋简" panose="0201060901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04987" y="437301"/>
            <a:ext cx="1199367" cy="1018477"/>
            <a:chOff x="-4894641" y="324827"/>
            <a:chExt cx="1199367" cy="1018477"/>
          </a:xfrm>
        </p:grpSpPr>
        <p:sp>
          <p:nvSpPr>
            <p:cNvPr id="7" name="TextBox 7"/>
            <p:cNvSpPr txBox="1"/>
            <p:nvPr/>
          </p:nvSpPr>
          <p:spPr>
            <a:xfrm>
              <a:off x="-4894641" y="1035527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solidFill>
                    <a:srgbClr val="FFFF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zj.huatu.com</a:t>
              </a:r>
              <a:endParaRPr lang="zh-CN" altLang="en-US" sz="1400" b="0" dirty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" name="Freeform 156"/>
            <p:cNvSpPr>
              <a:spLocks/>
            </p:cNvSpPr>
            <p:nvPr/>
          </p:nvSpPr>
          <p:spPr bwMode="gray">
            <a:xfrm>
              <a:off x="-4674277" y="324827"/>
              <a:ext cx="648072" cy="687443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FF0000"/>
                </a:gs>
                <a:gs pos="57000">
                  <a:srgbClr val="D30303"/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</a:gradFill>
            <a:ln w="6350" cap="rnd" cmpd="sng">
              <a:solidFill>
                <a:srgbClr val="FFFF00">
                  <a:alpha val="70000"/>
                </a:srgb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34285" y="342900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李文俊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6" y="1400146"/>
            <a:ext cx="1346211" cy="110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628775"/>
            <a:ext cx="63436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2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9711" y="1772816"/>
            <a:ext cx="7404697" cy="221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黑体" panose="02010609060101010101" pitchFamily="49" charset="-122"/>
              </a:rPr>
              <a:t>1</a:t>
            </a:r>
            <a:r>
              <a:rPr lang="zh-CN" altLang="zh-CN" sz="32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、请你预测重庆市长寿区集体有限公司这一模式可能存在的弊病。（</a:t>
            </a:r>
            <a:r>
              <a:rPr lang="en-US" altLang="zh-CN" sz="32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zh-CN" sz="32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分）要求：准确、全面、切实可行。</a:t>
            </a:r>
            <a:endParaRPr lang="zh-CN" altLang="zh-CN" sz="1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3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9711" y="1772816"/>
            <a:ext cx="7404697" cy="221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+mn-ea"/>
                <a:ea typeface="+mn-ea"/>
              </a:rPr>
              <a:t>2</a:t>
            </a:r>
            <a:r>
              <a:rPr lang="zh-CN" altLang="en-US" sz="3200" kern="100" dirty="0">
                <a:latin typeface="+mn-ea"/>
                <a:ea typeface="+mn-ea"/>
              </a:rPr>
              <a:t>、请问如何应对房地产开放商的填湖行为？（</a:t>
            </a:r>
            <a:r>
              <a:rPr lang="en-US" altLang="zh-CN" sz="3200" kern="100" dirty="0">
                <a:latin typeface="+mn-ea"/>
                <a:ea typeface="+mn-ea"/>
              </a:rPr>
              <a:t>20</a:t>
            </a:r>
            <a:r>
              <a:rPr lang="zh-CN" altLang="en-US" sz="3200" kern="100" dirty="0">
                <a:latin typeface="+mn-ea"/>
                <a:ea typeface="+mn-ea"/>
              </a:rPr>
              <a:t>分）要求：观点明确、分析透彻，对策切实可行，</a:t>
            </a:r>
            <a:r>
              <a:rPr lang="en-US" altLang="zh-CN" sz="3200" kern="100" dirty="0">
                <a:latin typeface="+mn-ea"/>
                <a:ea typeface="+mn-ea"/>
              </a:rPr>
              <a:t>400</a:t>
            </a:r>
            <a:r>
              <a:rPr lang="zh-CN" altLang="en-US" sz="3200" kern="100" dirty="0">
                <a:latin typeface="+mn-ea"/>
                <a:ea typeface="+mn-ea"/>
              </a:rPr>
              <a:t>字以内。</a:t>
            </a:r>
            <a:endParaRPr lang="zh-CN" altLang="zh-CN" sz="1400" kern="1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28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9711" y="1772816"/>
            <a:ext cx="7404697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3200" kern="100" dirty="0">
                <a:latin typeface="+mn-ea"/>
                <a:ea typeface="+mn-ea"/>
              </a:rPr>
              <a:t>（二）结合“给定资料”，联合实际，请你对当前如何建设诚信政府提出建议。（</a:t>
            </a:r>
            <a:r>
              <a:rPr lang="en-US" altLang="zh-CN" sz="3200" kern="100" dirty="0">
                <a:latin typeface="+mn-ea"/>
                <a:ea typeface="+mn-ea"/>
              </a:rPr>
              <a:t>25</a:t>
            </a:r>
            <a:r>
              <a:rPr lang="zh-CN" altLang="en-US" sz="3200" kern="100" dirty="0">
                <a:latin typeface="+mn-ea"/>
                <a:ea typeface="+mn-ea"/>
              </a:rPr>
              <a:t>分</a:t>
            </a:r>
            <a:r>
              <a:rPr lang="zh-CN" altLang="en-US" sz="3200" kern="100" dirty="0" smtClean="0">
                <a:latin typeface="+mn-ea"/>
                <a:ea typeface="+mn-ea"/>
              </a:rPr>
              <a:t>）要求</a:t>
            </a:r>
            <a:r>
              <a:rPr lang="zh-CN" altLang="en-US" sz="3200" kern="100" dirty="0">
                <a:latin typeface="+mn-ea"/>
                <a:ea typeface="+mn-ea"/>
              </a:rPr>
              <a:t>：观点正确；有针对性；条理清楚；字数不超过</a:t>
            </a:r>
            <a:r>
              <a:rPr lang="en-US" altLang="zh-CN" sz="3200" kern="100" dirty="0">
                <a:latin typeface="+mn-ea"/>
                <a:ea typeface="+mn-ea"/>
              </a:rPr>
              <a:t>500</a:t>
            </a:r>
            <a:r>
              <a:rPr lang="zh-CN" altLang="en-US" sz="3200" kern="100" dirty="0">
                <a:latin typeface="+mn-ea"/>
                <a:ea typeface="+mn-ea"/>
              </a:rPr>
              <a:t>字。</a:t>
            </a:r>
          </a:p>
        </p:txBody>
      </p:sp>
    </p:spTree>
    <p:extLst>
      <p:ext uri="{BB962C8B-B14F-4D97-AF65-F5344CB8AC3E}">
        <p14:creationId xmlns:p14="http://schemas.microsoft.com/office/powerpoint/2010/main" val="62934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3597" y="1177751"/>
            <a:ext cx="7404697" cy="490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2400" kern="100" dirty="0">
                <a:latin typeface="+mn-ea"/>
                <a:ea typeface="+mn-ea"/>
              </a:rPr>
              <a:t>（一）请用一个关键词概括“给定资料”的主旨，并简要归纳“给定资料”是从哪几个层面来介绍这一主旨的？（</a:t>
            </a:r>
            <a:r>
              <a:rPr lang="en-US" altLang="zh-CN" sz="2400" kern="100" dirty="0">
                <a:latin typeface="+mn-ea"/>
                <a:ea typeface="+mn-ea"/>
              </a:rPr>
              <a:t>25</a:t>
            </a:r>
            <a:r>
              <a:rPr lang="zh-CN" altLang="en-US" sz="2400" kern="100" dirty="0">
                <a:latin typeface="+mn-ea"/>
                <a:ea typeface="+mn-ea"/>
              </a:rPr>
              <a:t>分</a:t>
            </a:r>
            <a:r>
              <a:rPr lang="zh-CN" altLang="en-US" sz="2400" kern="100" dirty="0" smtClean="0">
                <a:latin typeface="+mn-ea"/>
                <a:ea typeface="+mn-ea"/>
              </a:rPr>
              <a:t>）要求</a:t>
            </a:r>
            <a:r>
              <a:rPr lang="zh-CN" altLang="en-US" sz="2400" kern="100" dirty="0">
                <a:latin typeface="+mn-ea"/>
                <a:ea typeface="+mn-ea"/>
              </a:rPr>
              <a:t>：全面、准确、简洁；层次清楚；字数不超过</a:t>
            </a:r>
            <a:r>
              <a:rPr lang="en-US" altLang="zh-CN" sz="2400" kern="100" dirty="0">
                <a:latin typeface="+mn-ea"/>
                <a:ea typeface="+mn-ea"/>
              </a:rPr>
              <a:t>450</a:t>
            </a:r>
            <a:r>
              <a:rPr lang="zh-CN" altLang="en-US" sz="2400" kern="100" dirty="0">
                <a:latin typeface="+mn-ea"/>
                <a:ea typeface="+mn-ea"/>
              </a:rPr>
              <a:t>字。</a:t>
            </a:r>
          </a:p>
          <a:p>
            <a:pPr indent="508000"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2400" kern="100" dirty="0">
                <a:latin typeface="+mn-ea"/>
                <a:ea typeface="+mn-ea"/>
              </a:rPr>
              <a:t>（二）结合“给定资料”，联合实际，请你对当前如何建设诚信政府提出建议。（</a:t>
            </a:r>
            <a:r>
              <a:rPr lang="en-US" altLang="zh-CN" sz="2400" kern="100" dirty="0">
                <a:latin typeface="+mn-ea"/>
                <a:ea typeface="+mn-ea"/>
              </a:rPr>
              <a:t>25</a:t>
            </a:r>
            <a:r>
              <a:rPr lang="zh-CN" altLang="en-US" sz="2400" kern="100" dirty="0">
                <a:latin typeface="+mn-ea"/>
                <a:ea typeface="+mn-ea"/>
              </a:rPr>
              <a:t>分</a:t>
            </a:r>
            <a:r>
              <a:rPr lang="zh-CN" altLang="en-US" sz="2400" kern="100" dirty="0" smtClean="0">
                <a:latin typeface="+mn-ea"/>
                <a:ea typeface="+mn-ea"/>
              </a:rPr>
              <a:t>）要求</a:t>
            </a:r>
            <a:r>
              <a:rPr lang="zh-CN" altLang="en-US" sz="2400" kern="100" dirty="0">
                <a:latin typeface="+mn-ea"/>
                <a:ea typeface="+mn-ea"/>
              </a:rPr>
              <a:t>：观点正确；有针对性；条理清楚；字数不超过</a:t>
            </a:r>
            <a:r>
              <a:rPr lang="en-US" altLang="zh-CN" sz="2400" kern="100" dirty="0">
                <a:latin typeface="+mn-ea"/>
                <a:ea typeface="+mn-ea"/>
              </a:rPr>
              <a:t>500</a:t>
            </a:r>
            <a:r>
              <a:rPr lang="zh-CN" altLang="en-US" sz="2400" kern="100" dirty="0">
                <a:latin typeface="+mn-ea"/>
                <a:ea typeface="+mn-ea"/>
              </a:rPr>
              <a:t>字。</a:t>
            </a:r>
          </a:p>
          <a:p>
            <a:pPr indent="508000"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2400" kern="100" dirty="0">
                <a:latin typeface="+mn-ea"/>
                <a:ea typeface="+mn-ea"/>
              </a:rPr>
              <a:t>（三）根据“资料</a:t>
            </a:r>
            <a:r>
              <a:rPr lang="en-US" altLang="zh-CN" sz="2400" kern="100" dirty="0">
                <a:latin typeface="+mn-ea"/>
                <a:ea typeface="+mn-ea"/>
              </a:rPr>
              <a:t>2”</a:t>
            </a:r>
            <a:r>
              <a:rPr lang="zh-CN" altLang="en-US" sz="2400" kern="100" dirty="0">
                <a:latin typeface="+mn-ea"/>
                <a:ea typeface="+mn-ea"/>
              </a:rPr>
              <a:t>和“资料</a:t>
            </a:r>
            <a:r>
              <a:rPr lang="en-US" altLang="zh-CN" sz="2400" kern="100" dirty="0">
                <a:latin typeface="+mn-ea"/>
                <a:ea typeface="+mn-ea"/>
              </a:rPr>
              <a:t>7”</a:t>
            </a:r>
            <a:r>
              <a:rPr lang="zh-CN" altLang="en-US" sz="2400" kern="100" dirty="0">
                <a:latin typeface="+mn-ea"/>
                <a:ea typeface="+mn-ea"/>
              </a:rPr>
              <a:t>，从基层公务员的角度出发，自拟题目，写一篇议论文。（</a:t>
            </a:r>
            <a:r>
              <a:rPr lang="en-US" altLang="zh-CN" sz="2400" kern="100" dirty="0">
                <a:latin typeface="+mn-ea"/>
                <a:ea typeface="+mn-ea"/>
              </a:rPr>
              <a:t>50</a:t>
            </a:r>
            <a:r>
              <a:rPr lang="zh-CN" altLang="en-US" sz="2400" kern="100" dirty="0">
                <a:latin typeface="+mn-ea"/>
                <a:ea typeface="+mn-ea"/>
              </a:rPr>
              <a:t>分</a:t>
            </a:r>
            <a:r>
              <a:rPr lang="zh-CN" altLang="en-US" sz="2400" kern="100" dirty="0" smtClean="0">
                <a:latin typeface="+mn-ea"/>
                <a:ea typeface="+mn-ea"/>
              </a:rPr>
              <a:t>）要求</a:t>
            </a:r>
            <a:r>
              <a:rPr lang="zh-CN" altLang="en-US" sz="2400" kern="100" dirty="0">
                <a:latin typeface="+mn-ea"/>
                <a:ea typeface="+mn-ea"/>
              </a:rPr>
              <a:t>：</a:t>
            </a:r>
            <a:r>
              <a:rPr lang="en-US" altLang="zh-CN" sz="2400" kern="100" dirty="0">
                <a:latin typeface="+mn-ea"/>
                <a:ea typeface="+mn-ea"/>
              </a:rPr>
              <a:t>1.</a:t>
            </a:r>
            <a:r>
              <a:rPr lang="zh-CN" altLang="en-US" sz="2400" kern="100" dirty="0">
                <a:latin typeface="+mn-ea"/>
                <a:ea typeface="+mn-ea"/>
              </a:rPr>
              <a:t>观点明确，内容充实。</a:t>
            </a:r>
            <a:r>
              <a:rPr lang="en-US" altLang="zh-CN" sz="2400" kern="100" dirty="0">
                <a:latin typeface="+mn-ea"/>
                <a:ea typeface="+mn-ea"/>
              </a:rPr>
              <a:t>2.</a:t>
            </a:r>
            <a:r>
              <a:rPr lang="zh-CN" altLang="en-US" sz="2400" kern="100" dirty="0">
                <a:latin typeface="+mn-ea"/>
                <a:ea typeface="+mn-ea"/>
              </a:rPr>
              <a:t>观点完整，论述深刻；</a:t>
            </a:r>
            <a:r>
              <a:rPr lang="en-US" altLang="zh-CN" sz="2400" kern="100" dirty="0">
                <a:latin typeface="+mn-ea"/>
                <a:ea typeface="+mn-ea"/>
              </a:rPr>
              <a:t>3.</a:t>
            </a:r>
            <a:r>
              <a:rPr lang="zh-CN" altLang="en-US" sz="2400" kern="100" dirty="0">
                <a:latin typeface="+mn-ea"/>
                <a:ea typeface="+mn-ea"/>
              </a:rPr>
              <a:t>条理清晰，语言流畅；</a:t>
            </a:r>
            <a:r>
              <a:rPr lang="en-US" altLang="zh-CN" sz="2400" kern="100" dirty="0">
                <a:latin typeface="+mn-ea"/>
                <a:ea typeface="+mn-ea"/>
              </a:rPr>
              <a:t>4.</a:t>
            </a:r>
            <a:r>
              <a:rPr lang="zh-CN" altLang="en-US" sz="2400" kern="100" dirty="0">
                <a:latin typeface="+mn-ea"/>
                <a:ea typeface="+mn-ea"/>
              </a:rPr>
              <a:t>字数在</a:t>
            </a:r>
            <a:r>
              <a:rPr lang="en-US" altLang="zh-CN" sz="2400" kern="100" dirty="0">
                <a:latin typeface="+mn-ea"/>
                <a:ea typeface="+mn-ea"/>
              </a:rPr>
              <a:t>1000-1200</a:t>
            </a:r>
            <a:r>
              <a:rPr lang="zh-CN" altLang="en-US" sz="2400" kern="100" dirty="0">
                <a:latin typeface="+mn-ea"/>
                <a:ea typeface="+mn-ea"/>
              </a:rPr>
              <a:t>字。</a:t>
            </a:r>
          </a:p>
        </p:txBody>
      </p:sp>
    </p:spTree>
    <p:extLst>
      <p:ext uri="{BB962C8B-B14F-4D97-AF65-F5344CB8AC3E}">
        <p14:creationId xmlns:p14="http://schemas.microsoft.com/office/powerpoint/2010/main" val="107449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14" y="3501008"/>
            <a:ext cx="2534609" cy="208823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195736" y="615505"/>
            <a:ext cx="1199367" cy="1018477"/>
            <a:chOff x="-4894641" y="324827"/>
            <a:chExt cx="1199367" cy="1018477"/>
          </a:xfrm>
        </p:grpSpPr>
        <p:sp>
          <p:nvSpPr>
            <p:cNvPr id="4" name="TextBox 7"/>
            <p:cNvSpPr txBox="1"/>
            <p:nvPr/>
          </p:nvSpPr>
          <p:spPr>
            <a:xfrm>
              <a:off x="-4894641" y="1035527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solidFill>
                    <a:srgbClr val="FFFF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zj.huatu.com</a:t>
              </a:r>
              <a:endParaRPr lang="zh-CN" altLang="en-US" sz="1400" b="0" dirty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" name="Freeform 156"/>
            <p:cNvSpPr>
              <a:spLocks/>
            </p:cNvSpPr>
            <p:nvPr/>
          </p:nvSpPr>
          <p:spPr bwMode="gray">
            <a:xfrm>
              <a:off x="-4674277" y="324827"/>
              <a:ext cx="648072" cy="687443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FF0000"/>
                </a:gs>
                <a:gs pos="57000">
                  <a:srgbClr val="D30303"/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</a:gradFill>
            <a:ln w="6350" cap="rnd" cmpd="sng">
              <a:solidFill>
                <a:srgbClr val="FFFF00">
                  <a:alpha val="70000"/>
                </a:srgb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2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选报技巧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181100"/>
            <a:ext cx="86010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选报技巧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1243013"/>
            <a:ext cx="77438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选报技巧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1323975"/>
            <a:ext cx="72104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选报技巧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35696" y="1708904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 smtClean="0">
                <a:latin typeface="+mn-ea"/>
                <a:ea typeface="+mn-ea"/>
              </a:rPr>
              <a:t>身份</a:t>
            </a:r>
            <a:endParaRPr lang="en-US" altLang="zh-CN" sz="4400" dirty="0" smtClean="0">
              <a:latin typeface="+mn-ea"/>
              <a:ea typeface="+mn-ea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 smtClean="0">
                <a:latin typeface="+mn-ea"/>
                <a:ea typeface="+mn-ea"/>
              </a:rPr>
              <a:t>岗位</a:t>
            </a:r>
            <a:endParaRPr lang="en-US" altLang="zh-CN" sz="4400" dirty="0" smtClean="0">
              <a:latin typeface="+mn-ea"/>
              <a:ea typeface="+mn-ea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>
                <a:latin typeface="+mn-ea"/>
                <a:ea typeface="+mn-ea"/>
              </a:rPr>
              <a:t>资格</a:t>
            </a:r>
          </a:p>
        </p:txBody>
      </p:sp>
    </p:spTree>
    <p:extLst>
      <p:ext uri="{BB962C8B-B14F-4D97-AF65-F5344CB8AC3E}">
        <p14:creationId xmlns:p14="http://schemas.microsoft.com/office/powerpoint/2010/main" val="3191280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选报技巧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35696" y="1708904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 smtClean="0">
                <a:latin typeface="+mn-ea"/>
                <a:ea typeface="+mn-ea"/>
              </a:rPr>
              <a:t>身份</a:t>
            </a:r>
            <a:endParaRPr lang="en-US" altLang="zh-CN" sz="4400" dirty="0" smtClean="0">
              <a:latin typeface="+mn-ea"/>
              <a:ea typeface="+mn-ea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 smtClean="0">
                <a:latin typeface="+mn-ea"/>
                <a:ea typeface="+mn-ea"/>
              </a:rPr>
              <a:t>岗位</a:t>
            </a:r>
            <a:endParaRPr lang="en-US" altLang="zh-CN" sz="4400" dirty="0" smtClean="0">
              <a:latin typeface="+mn-ea"/>
              <a:ea typeface="+mn-ea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>
                <a:latin typeface="+mn-ea"/>
                <a:ea typeface="+mn-ea"/>
              </a:rPr>
              <a:t>资格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9" y="5229200"/>
            <a:ext cx="79914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35696" y="1708904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 smtClean="0">
                <a:latin typeface="+mn-ea"/>
                <a:ea typeface="+mn-ea"/>
              </a:rPr>
              <a:t>行测</a:t>
            </a:r>
            <a:r>
              <a:rPr lang="en-US" altLang="zh-CN" sz="4400" dirty="0" smtClean="0">
                <a:latin typeface="+mn-ea"/>
                <a:ea typeface="+mn-ea"/>
              </a:rPr>
              <a:t>——</a:t>
            </a:r>
            <a:r>
              <a:rPr lang="zh-CN" altLang="en-US" sz="4400" dirty="0" smtClean="0">
                <a:latin typeface="+mn-ea"/>
                <a:ea typeface="+mn-ea"/>
              </a:rPr>
              <a:t>习惯</a:t>
            </a:r>
            <a:endParaRPr lang="en-US" altLang="zh-CN" sz="4400" dirty="0" smtClean="0">
              <a:latin typeface="+mn-ea"/>
              <a:ea typeface="+mn-ea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4400" dirty="0">
                <a:latin typeface="+mn-ea"/>
                <a:ea typeface="+mn-ea"/>
              </a:rPr>
              <a:t>申</a:t>
            </a:r>
            <a:r>
              <a:rPr lang="zh-CN" altLang="en-US" sz="4400" dirty="0" smtClean="0">
                <a:latin typeface="+mn-ea"/>
                <a:ea typeface="+mn-ea"/>
              </a:rPr>
              <a:t>论</a:t>
            </a:r>
            <a:r>
              <a:rPr lang="en-US" altLang="zh-CN" sz="4400" dirty="0" smtClean="0">
                <a:latin typeface="+mn-ea"/>
                <a:ea typeface="+mn-ea"/>
              </a:rPr>
              <a:t>——</a:t>
            </a:r>
            <a:r>
              <a:rPr lang="zh-CN" altLang="en-US" sz="4400" dirty="0" smtClean="0">
                <a:latin typeface="+mn-ea"/>
                <a:ea typeface="+mn-ea"/>
              </a:rPr>
              <a:t>思维</a:t>
            </a:r>
            <a:endParaRPr lang="zh-CN" altLang="en-US" sz="4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624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1771650"/>
            <a:ext cx="66960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0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5720" y="303682"/>
            <a:ext cx="2145588" cy="700984"/>
            <a:chOff x="476628" y="256392"/>
            <a:chExt cx="2145588" cy="70098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256392"/>
              <a:ext cx="1866640" cy="700984"/>
              <a:chOff x="1844335" y="209806"/>
              <a:chExt cx="1866640" cy="700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4335" y="209806"/>
                <a:ext cx="186664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400" b="0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方正艺黑简体" panose="03000509000000000000" pitchFamily="65" charset="-122"/>
                    <a:ea typeface="方正艺黑简体" panose="03000509000000000000" pitchFamily="65" charset="-122"/>
                    <a:cs typeface="经典特宋简" panose="02010609010101010101" pitchFamily="49" charset="-122"/>
                  </a:rPr>
                  <a:t>浙江华图</a:t>
                </a:r>
                <a:endParaRPr lang="zh-CN" altLang="en-US" sz="2400" b="0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方正艺黑简体" panose="03000509000000000000" pitchFamily="65" charset="-122"/>
                  <a:ea typeface="方正艺黑简体" panose="03000509000000000000" pitchFamily="65" charset="-122"/>
                  <a:cs typeface="经典特宋简" panose="02010609010101010101" pitchFamily="49" charset="-122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2089378" y="572236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zj.huatu.com</a:t>
                </a: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3" name="Freeform 156"/>
            <p:cNvSpPr>
              <a:spLocks/>
            </p:cNvSpPr>
            <p:nvPr/>
          </p:nvSpPr>
          <p:spPr bwMode="gray">
            <a:xfrm>
              <a:off x="476628" y="263032"/>
              <a:ext cx="490538" cy="560387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>
              <a:gsLst>
                <a:gs pos="0">
                  <a:srgbClr val="D30303"/>
                </a:gs>
                <a:gs pos="69000">
                  <a:srgbClr val="D30303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12700" cap="rnd">
              <a:solidFill>
                <a:srgbClr val="99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ct val="80000"/>
                </a:lnSpc>
                <a:spcBef>
                  <a:spcPct val="20000"/>
                </a:spcBef>
              </a:pPr>
              <a:endParaRPr lang="zh-CN" altLang="zh-CN" sz="100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55976" y="21314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44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备考指导</a:t>
            </a:r>
            <a:endParaRPr lang="zh-CN" altLang="en-US" sz="44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" y="5877272"/>
            <a:ext cx="1078070" cy="888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809750"/>
            <a:ext cx="62293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65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世界地图">
  <a:themeElements>
    <a:clrScheme name="世界地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世界地图">
      <a:majorFont>
        <a:latin typeface="Arial Rounded MT Bold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世界地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Pages>0</Pages>
  <Words>358</Words>
  <Characters>0</Characters>
  <Application>Microsoft Office PowerPoint</Application>
  <DocSecurity>0</DocSecurity>
  <PresentationFormat>全屏显示(4:3)</PresentationFormat>
  <Lines>0</Lines>
  <Paragraphs>63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 Unicode MS</vt:lpstr>
      <vt:lpstr>方正艺黑简体</vt:lpstr>
      <vt:lpstr>黑体</vt:lpstr>
      <vt:lpstr>经典特宋简</vt:lpstr>
      <vt:lpstr>宋体</vt:lpstr>
      <vt:lpstr>微软雅黑</vt:lpstr>
      <vt:lpstr>Arial</vt:lpstr>
      <vt:lpstr>Arial Rounded MT Bold</vt:lpstr>
      <vt:lpstr>Times New Roman</vt:lpstr>
      <vt:lpstr>Wingdings</vt:lpstr>
      <vt:lpstr>默认设计模板_2</vt:lpstr>
      <vt:lpstr>世界地图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李文俊</dc:creator>
  <cp:keywords/>
  <dc:description/>
  <cp:lastModifiedBy>李文俊</cp:lastModifiedBy>
  <cp:revision>40</cp:revision>
  <dcterms:created xsi:type="dcterms:W3CDTF">2013-05-09T23:42:33Z</dcterms:created>
  <dcterms:modified xsi:type="dcterms:W3CDTF">2014-02-08T10:48:46Z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2052-9.1.0.4249</vt:lpwstr>
  </property>
</Properties>
</file>